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892" r:id="rId2"/>
    <p:sldId id="846" r:id="rId3"/>
    <p:sldId id="847" r:id="rId4"/>
    <p:sldId id="604" r:id="rId5"/>
    <p:sldId id="519" r:id="rId6"/>
    <p:sldId id="588" r:id="rId7"/>
    <p:sldId id="605" r:id="rId8"/>
    <p:sldId id="848" r:id="rId9"/>
    <p:sldId id="8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C0284-34E8-4D54-B036-2686E041577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80D92-A5DD-41D1-900C-13F7ECAA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C136-911D-4384-AD88-D9467A84FE67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FC3B-062A-4597-A534-72121FCD766A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727C-304D-46D3-ABD7-A908927A6509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657-5C48-4ACE-9C48-E5C3E5980A21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08C6-B896-46E6-BB59-38036AFAC2A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EC5-052C-4078-9DD3-6F2E747C563F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B2D5-5232-4AD8-BD13-6FDA39AEF699}" type="datetime1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2395-3619-4F55-880C-2CE3C4B8389B}" type="datetime1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C098-E9A6-40A7-8A53-5744565B6B43}" type="datetime1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422-A0E5-4099-92BE-E7DB202FAA6F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F86-B352-4E73-A6F5-2AC6DB1D979D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0721-169F-48D2-B7B9-2DA03B1FCC50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1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909" y="5286342"/>
            <a:ext cx="5898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Sociology of Climate Change:  </a:t>
            </a:r>
            <a:r>
              <a:rPr lang="en-US" sz="2400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Introduction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5" y="976696"/>
            <a:ext cx="7051990" cy="44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5E1635-52E3-4140-9ED7-E7B102E49D3F}"/>
              </a:ext>
            </a:extLst>
          </p:cNvPr>
          <p:cNvSpPr/>
          <p:nvPr/>
        </p:nvSpPr>
        <p:spPr>
          <a:xfrm>
            <a:off x="767764" y="2314382"/>
            <a:ext cx="760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What is </a:t>
            </a:r>
          </a:p>
          <a:p>
            <a:pPr algn="ctr"/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“A Sociology of Climate Change”?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			</a:t>
            </a:r>
          </a:p>
        </p:txBody>
      </p:sp>
    </p:spTree>
    <p:extLst>
      <p:ext uri="{BB962C8B-B14F-4D97-AF65-F5344CB8AC3E}">
        <p14:creationId xmlns:p14="http://schemas.microsoft.com/office/powerpoint/2010/main" val="44223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5E1635-52E3-4140-9ED7-E7B102E49D3F}"/>
              </a:ext>
            </a:extLst>
          </p:cNvPr>
          <p:cNvSpPr/>
          <p:nvPr/>
        </p:nvSpPr>
        <p:spPr>
          <a:xfrm>
            <a:off x="188536" y="2305054"/>
            <a:ext cx="85103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A Sociology of Climate Change</a:t>
            </a:r>
          </a:p>
          <a:p>
            <a:pPr algn="ctr"/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Consists of three different, distinct inquiries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					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1 What are the social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causes of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or drivers of, climate change?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2 What are the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climate change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society?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	3 How has society been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responding 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climate threat?</a:t>
            </a:r>
          </a:p>
        </p:txBody>
      </p:sp>
    </p:spTree>
    <p:extLst>
      <p:ext uri="{BB962C8B-B14F-4D97-AF65-F5344CB8AC3E}">
        <p14:creationId xmlns:p14="http://schemas.microsoft.com/office/powerpoint/2010/main" val="414649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F99671-4808-43A3-AF6E-E83A4CA02338}"/>
              </a:ext>
            </a:extLst>
          </p:cNvPr>
          <p:cNvGrpSpPr/>
          <p:nvPr/>
        </p:nvGrpSpPr>
        <p:grpSpPr>
          <a:xfrm>
            <a:off x="645929" y="1624958"/>
            <a:ext cx="3528859" cy="3457254"/>
            <a:chOff x="4210635" y="633976"/>
            <a:chExt cx="3528859" cy="34572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C7C0F3-6F2D-4010-83ED-598A41BFA205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3D4E073F-B9E2-42E9-B31C-E1348AD9B7C2}"/>
                </a:ext>
              </a:extLst>
            </p:cNvPr>
            <p:cNvSpPr txBox="1"/>
            <p:nvPr/>
          </p:nvSpPr>
          <p:spPr>
            <a:xfrm>
              <a:off x="4933893" y="1041660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721E7C-751F-4875-BDF3-A375334B96DB}"/>
              </a:ext>
            </a:extLst>
          </p:cNvPr>
          <p:cNvGrpSpPr/>
          <p:nvPr/>
        </p:nvGrpSpPr>
        <p:grpSpPr>
          <a:xfrm>
            <a:off x="4969212" y="1624958"/>
            <a:ext cx="3528859" cy="3457254"/>
            <a:chOff x="4210635" y="633976"/>
            <a:chExt cx="3528859" cy="34572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708451-5313-4B29-83AF-5396959D3AAA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5C2320A4-D69B-4F7D-A3A6-5A3E7E990C85}"/>
                </a:ext>
              </a:extLst>
            </p:cNvPr>
            <p:cNvSpPr txBox="1"/>
            <p:nvPr/>
          </p:nvSpPr>
          <p:spPr>
            <a:xfrm>
              <a:off x="5212068" y="1041661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4">
            <a:extLst>
              <a:ext uri="{FF2B5EF4-FFF2-40B4-BE49-F238E27FC236}">
                <a16:creationId xmlns:a16="http://schemas.microsoft.com/office/drawing/2014/main" id="{C934D986-7978-405A-A8E3-496EB83CC85F}"/>
              </a:ext>
            </a:extLst>
          </p:cNvPr>
          <p:cNvSpPr txBox="1"/>
          <p:nvPr/>
        </p:nvSpPr>
        <p:spPr>
          <a:xfrm>
            <a:off x="5740156" y="2236485"/>
            <a:ext cx="2034657" cy="26418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4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F99671-4808-43A3-AF6E-E83A4CA02338}"/>
              </a:ext>
            </a:extLst>
          </p:cNvPr>
          <p:cNvGrpSpPr/>
          <p:nvPr/>
        </p:nvGrpSpPr>
        <p:grpSpPr>
          <a:xfrm>
            <a:off x="645929" y="1624958"/>
            <a:ext cx="3528859" cy="3457254"/>
            <a:chOff x="4210635" y="633976"/>
            <a:chExt cx="3528859" cy="34572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C7C0F3-6F2D-4010-83ED-598A41BFA205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3D4E073F-B9E2-42E9-B31C-E1348AD9B7C2}"/>
                </a:ext>
              </a:extLst>
            </p:cNvPr>
            <p:cNvSpPr txBox="1"/>
            <p:nvPr/>
          </p:nvSpPr>
          <p:spPr>
            <a:xfrm>
              <a:off x="4933893" y="1041660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DAABF6A-FA88-42A4-AA0D-45F9D988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4176" y="898688"/>
            <a:ext cx="4278281" cy="755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55C256-3057-4426-BAE4-D820ACB50008}"/>
              </a:ext>
            </a:extLst>
          </p:cNvPr>
          <p:cNvSpPr txBox="1"/>
          <p:nvPr/>
        </p:nvSpPr>
        <p:spPr>
          <a:xfrm>
            <a:off x="4034965" y="82366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721E7C-751F-4875-BDF3-A375334B96DB}"/>
              </a:ext>
            </a:extLst>
          </p:cNvPr>
          <p:cNvGrpSpPr/>
          <p:nvPr/>
        </p:nvGrpSpPr>
        <p:grpSpPr>
          <a:xfrm>
            <a:off x="4969212" y="1624958"/>
            <a:ext cx="3528859" cy="3457254"/>
            <a:chOff x="4210635" y="633976"/>
            <a:chExt cx="3528859" cy="34572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708451-5313-4B29-83AF-5396959D3AAA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5C2320A4-D69B-4F7D-A3A6-5A3E7E990C85}"/>
                </a:ext>
              </a:extLst>
            </p:cNvPr>
            <p:cNvSpPr txBox="1"/>
            <p:nvPr/>
          </p:nvSpPr>
          <p:spPr>
            <a:xfrm>
              <a:off x="5212068" y="1041661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4">
            <a:extLst>
              <a:ext uri="{FF2B5EF4-FFF2-40B4-BE49-F238E27FC236}">
                <a16:creationId xmlns:a16="http://schemas.microsoft.com/office/drawing/2014/main" id="{C934D986-7978-405A-A8E3-496EB83CC85F}"/>
              </a:ext>
            </a:extLst>
          </p:cNvPr>
          <p:cNvSpPr txBox="1"/>
          <p:nvPr/>
        </p:nvSpPr>
        <p:spPr>
          <a:xfrm>
            <a:off x="5740156" y="2236485"/>
            <a:ext cx="2034657" cy="26418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6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DC47633-AE2E-45B1-BB90-0EE04444763F}"/>
              </a:ext>
            </a:extLst>
          </p:cNvPr>
          <p:cNvGrpSpPr/>
          <p:nvPr/>
        </p:nvGrpSpPr>
        <p:grpSpPr>
          <a:xfrm>
            <a:off x="645929" y="1624958"/>
            <a:ext cx="3528859" cy="3457254"/>
            <a:chOff x="4210635" y="633976"/>
            <a:chExt cx="3528859" cy="345725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972F2A-CC9A-410B-A754-356468149396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A7C3EF33-F891-4C78-8762-04F5507C5548}"/>
                </a:ext>
              </a:extLst>
            </p:cNvPr>
            <p:cNvSpPr txBox="1"/>
            <p:nvPr/>
          </p:nvSpPr>
          <p:spPr>
            <a:xfrm>
              <a:off x="4933893" y="1041660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A6AF6C-A4DA-4164-BF0A-C38CB428716D}"/>
              </a:ext>
            </a:extLst>
          </p:cNvPr>
          <p:cNvGrpSpPr/>
          <p:nvPr/>
        </p:nvGrpSpPr>
        <p:grpSpPr>
          <a:xfrm>
            <a:off x="4969212" y="1624958"/>
            <a:ext cx="3528859" cy="3457254"/>
            <a:chOff x="4210635" y="633976"/>
            <a:chExt cx="3528859" cy="345725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A90CD0-B048-4556-9E54-DE88A6B53923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77E5EB92-CD9A-4935-80EE-8AE955351595}"/>
                </a:ext>
              </a:extLst>
            </p:cNvPr>
            <p:cNvSpPr txBox="1"/>
            <p:nvPr/>
          </p:nvSpPr>
          <p:spPr>
            <a:xfrm>
              <a:off x="5212068" y="1041661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4">
            <a:extLst>
              <a:ext uri="{FF2B5EF4-FFF2-40B4-BE49-F238E27FC236}">
                <a16:creationId xmlns:a16="http://schemas.microsoft.com/office/drawing/2014/main" id="{067EC6F4-3A25-46B6-B5BA-49630BF5006C}"/>
              </a:ext>
            </a:extLst>
          </p:cNvPr>
          <p:cNvSpPr txBox="1"/>
          <p:nvPr/>
        </p:nvSpPr>
        <p:spPr>
          <a:xfrm>
            <a:off x="5740156" y="2236485"/>
            <a:ext cx="2034657" cy="26418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34BA8653-D761-46EC-99D3-D23E8778D0D0}"/>
              </a:ext>
            </a:extLst>
          </p:cNvPr>
          <p:cNvSpPr/>
          <p:nvPr/>
        </p:nvSpPr>
        <p:spPr>
          <a:xfrm rot="5400000">
            <a:off x="4202051" y="3367418"/>
            <a:ext cx="815313" cy="4185501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58BE2-E4C0-438F-BD4A-049E9A49EF22}"/>
              </a:ext>
            </a:extLst>
          </p:cNvPr>
          <p:cNvSpPr txBox="1"/>
          <p:nvPr/>
        </p:nvSpPr>
        <p:spPr>
          <a:xfrm>
            <a:off x="4030862" y="526694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28169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09EFED-B65A-40BC-B229-BD893DAA7674}"/>
              </a:ext>
            </a:extLst>
          </p:cNvPr>
          <p:cNvGrpSpPr/>
          <p:nvPr/>
        </p:nvGrpSpPr>
        <p:grpSpPr>
          <a:xfrm>
            <a:off x="645929" y="1624958"/>
            <a:ext cx="3528859" cy="3457254"/>
            <a:chOff x="4210635" y="633976"/>
            <a:chExt cx="3528859" cy="34572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B2537A-A9A2-4465-A126-26E03B164315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974C7300-9156-4F43-8269-0ED796D71262}"/>
                </a:ext>
              </a:extLst>
            </p:cNvPr>
            <p:cNvSpPr txBox="1"/>
            <p:nvPr/>
          </p:nvSpPr>
          <p:spPr>
            <a:xfrm>
              <a:off x="4933893" y="1041660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D2882B-AB42-430F-BD49-FE1BED7FE54F}"/>
              </a:ext>
            </a:extLst>
          </p:cNvPr>
          <p:cNvGrpSpPr/>
          <p:nvPr/>
        </p:nvGrpSpPr>
        <p:grpSpPr>
          <a:xfrm>
            <a:off x="4969212" y="1624958"/>
            <a:ext cx="3528859" cy="3457254"/>
            <a:chOff x="4210635" y="633976"/>
            <a:chExt cx="3528859" cy="345725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D5909F-A134-40A0-AC51-D48CC217B1B5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5C16C6D9-1867-4650-9A9F-81A19F9AAFEE}"/>
                </a:ext>
              </a:extLst>
            </p:cNvPr>
            <p:cNvSpPr txBox="1"/>
            <p:nvPr/>
          </p:nvSpPr>
          <p:spPr>
            <a:xfrm>
              <a:off x="5212068" y="1041661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4">
            <a:extLst>
              <a:ext uri="{FF2B5EF4-FFF2-40B4-BE49-F238E27FC236}">
                <a16:creationId xmlns:a16="http://schemas.microsoft.com/office/drawing/2014/main" id="{5D89E2AE-9A51-4DFD-AFC6-8D31C419185C}"/>
              </a:ext>
            </a:extLst>
          </p:cNvPr>
          <p:cNvSpPr txBox="1"/>
          <p:nvPr/>
        </p:nvSpPr>
        <p:spPr>
          <a:xfrm>
            <a:off x="5740156" y="2236485"/>
            <a:ext cx="2034657" cy="26418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EB9B37-F9EF-4D0E-B88E-6E7C8953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24176" y="898688"/>
            <a:ext cx="4278281" cy="755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335AA1-3D3D-424D-AAB5-02A5024F6278}"/>
              </a:ext>
            </a:extLst>
          </p:cNvPr>
          <p:cNvSpPr txBox="1"/>
          <p:nvPr/>
        </p:nvSpPr>
        <p:spPr>
          <a:xfrm>
            <a:off x="3820965" y="911254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282478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B89C8-CBAF-4DED-9A78-D00506D766DA}"/>
              </a:ext>
            </a:extLst>
          </p:cNvPr>
          <p:cNvSpPr/>
          <p:nvPr/>
        </p:nvSpPr>
        <p:spPr>
          <a:xfrm>
            <a:off x="2151194" y="477248"/>
            <a:ext cx="50697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	 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 Sociology of Climate Change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Societal causes of, or drivers of, climate change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1  Causes – in the “green” updating of Classical Theory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2  Causes – in today’s Environmental Sociology literature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Climate </a:t>
            </a:r>
            <a:r>
              <a:rPr lang="en-US" sz="1200" u="sng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kumimoji="0" lang="en-US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mpacts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on society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3  Extreme weather events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4  Food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5 Water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6 Health and Illness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7 Economic impacts, at the level of the nation (U.S.)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8 Political impacts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9 Unequal impacts, globally, among nations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10 Unequal impacts, in the U.S., by State and by region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11 Unequal impacts, in the U.S., by race and class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12 The potential for catastrophic impacts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Societal responses to climate change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13 The science:  discovery; communication; activism</a:t>
            </a:r>
          </a:p>
          <a:p>
            <a:pPr lvl="0" indent="45720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14 Climate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activism, the social movements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indent="45720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Climate denial, the counter-movement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16 Private sector actors, pro and con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17 Non-environmental “civil society” actors, pro and con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18 Traditional media – print (newspapers), network television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19 On line media – websites, blogs, social media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20 Public opinion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21 Policy – international; other nations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22 Policy – federal (US) 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23 Policy –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ate, local (US)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24 Technological innovation (clean, renewable energy); green cities</a:t>
            </a:r>
          </a:p>
          <a:p>
            <a:pPr marL="0" marR="0" lvl="0" indent="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25 “Plan B”:  geoengineering</a:t>
            </a:r>
          </a:p>
        </p:txBody>
      </p:sp>
    </p:spTree>
    <p:extLst>
      <p:ext uri="{BB962C8B-B14F-4D97-AF65-F5344CB8AC3E}">
        <p14:creationId xmlns:p14="http://schemas.microsoft.com/office/powerpoint/2010/main" val="198640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EDA5F-8860-4E88-BD5B-F5F4DEEA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2" t="20013" r="26604" b="5694"/>
          <a:stretch/>
        </p:blipFill>
        <p:spPr>
          <a:xfrm>
            <a:off x="1446495" y="628599"/>
            <a:ext cx="6251010" cy="55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6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12394</TotalTime>
  <Words>333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Santa 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Szasz</dc:creator>
  <cp:lastModifiedBy>Andrew Szasz</cp:lastModifiedBy>
  <cp:revision>619</cp:revision>
  <dcterms:created xsi:type="dcterms:W3CDTF">2019-03-06T20:28:05Z</dcterms:created>
  <dcterms:modified xsi:type="dcterms:W3CDTF">2021-06-30T22:30:09Z</dcterms:modified>
</cp:coreProperties>
</file>